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67" r:id="rId4"/>
  </p:sldMasterIdLst>
  <p:sldIdLst>
    <p:sldId id="256" r:id="rId5"/>
    <p:sldId id="257" r:id="rId6"/>
    <p:sldId id="258" r:id="rId7"/>
    <p:sldId id="259" r:id="rId8"/>
    <p:sldId id="260" r:id="rId9"/>
    <p:sldId id="261" r:id="rId10"/>
    <p:sldId id="262" r:id="rId11"/>
    <p:sldId id="26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2997"/>
    <a:srgbClr val="60C1C4"/>
    <a:srgbClr val="0304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7" d="100"/>
          <a:sy n="107" d="100"/>
        </p:scale>
        <p:origin x="75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48A87A34-81AB-432B-8DAE-1953F412C126}" type="datetimeFigureOut">
              <a:rPr lang="en-US" smtClean="0"/>
              <a:t>9/4/2026</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96036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39013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52051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9126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2556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952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5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468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03230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09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83579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99090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01648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8476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13587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30381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11557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0311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48A87A34-81AB-432B-8DAE-1953F412C126}" type="datetimeFigureOut">
              <a:rPr lang="en-US" smtClean="0"/>
              <a:pPr/>
              <a:t>9/4/2026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1668927"/>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 id="2147483984" r:id="rId17"/>
    <p:sldLayoutId id="2147483985" r:id="rId18"/>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england.shelter.org.uk/housing_advice/private_renting/renters_rights_act_changes_for_private_renters" TargetMode="External"/><Relationship Id="rId2" Type="http://schemas.openxmlformats.org/officeDocument/2006/relationships/hyperlink" Target="mailto:advice@raid.charity" TargetMode="External"/><Relationship Id="rId1" Type="http://schemas.openxmlformats.org/officeDocument/2006/relationships/slideLayout" Target="../slideLayouts/slideLayout18.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B5880-A5A5-E5D0-7451-04D170B5692E}"/>
              </a:ext>
            </a:extLst>
          </p:cNvPr>
          <p:cNvSpPr>
            <a:spLocks noGrp="1"/>
          </p:cNvSpPr>
          <p:nvPr>
            <p:ph type="ctrTitle"/>
          </p:nvPr>
        </p:nvSpPr>
        <p:spPr>
          <a:xfrm rot="21420000">
            <a:off x="846378" y="662656"/>
            <a:ext cx="9755187" cy="2766528"/>
          </a:xfrm>
        </p:spPr>
        <p:txBody>
          <a:bodyPr>
            <a:normAutofit fontScale="90000"/>
          </a:bodyPr>
          <a:lstStyle/>
          <a:p>
            <a:r>
              <a:rPr lang="en-GB" dirty="0">
                <a:solidFill>
                  <a:srgbClr val="60C1C4"/>
                </a:solidFill>
              </a:rPr>
              <a:t>RAID’s guide to </a:t>
            </a:r>
            <a:br>
              <a:rPr lang="en-GB" dirty="0">
                <a:solidFill>
                  <a:srgbClr val="60C1C4"/>
                </a:solidFill>
              </a:rPr>
            </a:br>
            <a:r>
              <a:rPr lang="en-GB" dirty="0" err="1">
                <a:solidFill>
                  <a:srgbClr val="60C1C4"/>
                </a:solidFill>
              </a:rPr>
              <a:t>thE</a:t>
            </a:r>
            <a:r>
              <a:rPr lang="en-GB" dirty="0">
                <a:solidFill>
                  <a:srgbClr val="60C1C4"/>
                </a:solidFill>
              </a:rPr>
              <a:t> Renter’s Rights Act 2025 </a:t>
            </a:r>
          </a:p>
        </p:txBody>
      </p:sp>
      <p:sp>
        <p:nvSpPr>
          <p:cNvPr id="3" name="Subtitle 2">
            <a:extLst>
              <a:ext uri="{FF2B5EF4-FFF2-40B4-BE49-F238E27FC236}">
                <a16:creationId xmlns:a16="http://schemas.microsoft.com/office/drawing/2014/main" id="{BA3B52FF-215C-BC53-37C7-8BA6F1223BBD}"/>
              </a:ext>
            </a:extLst>
          </p:cNvPr>
          <p:cNvSpPr>
            <a:spLocks noGrp="1"/>
          </p:cNvSpPr>
          <p:nvPr>
            <p:ph type="subTitle" idx="1"/>
          </p:nvPr>
        </p:nvSpPr>
        <p:spPr/>
        <p:txBody>
          <a:bodyPr/>
          <a:lstStyle/>
          <a:p>
            <a:r>
              <a:rPr lang="en-GB" dirty="0">
                <a:solidFill>
                  <a:srgbClr val="F42997"/>
                </a:solidFill>
              </a:rPr>
              <a:t>Know Your Rights!  </a:t>
            </a:r>
          </a:p>
        </p:txBody>
      </p:sp>
      <p:pic>
        <p:nvPicPr>
          <p:cNvPr id="4" name="Picture 3">
            <a:extLst>
              <a:ext uri="{FF2B5EF4-FFF2-40B4-BE49-F238E27FC236}">
                <a16:creationId xmlns:a16="http://schemas.microsoft.com/office/drawing/2014/main" id="{429A6385-54BE-4869-AC12-D1736A537A90}"/>
              </a:ext>
            </a:extLst>
          </p:cNvPr>
          <p:cNvPicPr>
            <a:picLocks noChangeAspect="1"/>
          </p:cNvPicPr>
          <p:nvPr/>
        </p:nvPicPr>
        <p:blipFill>
          <a:blip r:embed="rId2"/>
          <a:stretch>
            <a:fillRect/>
          </a:stretch>
        </p:blipFill>
        <p:spPr>
          <a:xfrm>
            <a:off x="352249" y="3066036"/>
            <a:ext cx="4062733" cy="1396850"/>
          </a:xfrm>
          <a:prstGeom prst="rect">
            <a:avLst/>
          </a:prstGeom>
        </p:spPr>
      </p:pic>
    </p:spTree>
    <p:extLst>
      <p:ext uri="{BB962C8B-B14F-4D97-AF65-F5344CB8AC3E}">
        <p14:creationId xmlns:p14="http://schemas.microsoft.com/office/powerpoint/2010/main" val="369270903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pattFill prst="pct5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77923-CEAE-CEDF-09A5-EB486A07748B}"/>
              </a:ext>
            </a:extLst>
          </p:cNvPr>
          <p:cNvSpPr>
            <a:spLocks noGrp="1"/>
          </p:cNvSpPr>
          <p:nvPr>
            <p:ph type="title"/>
          </p:nvPr>
        </p:nvSpPr>
        <p:spPr/>
        <p:txBody>
          <a:bodyPr/>
          <a:lstStyle/>
          <a:p>
            <a:r>
              <a:rPr lang="en-US" dirty="0">
                <a:solidFill>
                  <a:srgbClr val="60C1C4"/>
                </a:solidFill>
              </a:rPr>
              <a:t>KEY Points </a:t>
            </a:r>
            <a:endParaRPr lang="en-GB" dirty="0">
              <a:solidFill>
                <a:srgbClr val="60C1C4"/>
              </a:solidFill>
            </a:endParaRPr>
          </a:p>
        </p:txBody>
      </p:sp>
      <p:sp>
        <p:nvSpPr>
          <p:cNvPr id="3" name="Content Placeholder 2">
            <a:extLst>
              <a:ext uri="{FF2B5EF4-FFF2-40B4-BE49-F238E27FC236}">
                <a16:creationId xmlns:a16="http://schemas.microsoft.com/office/drawing/2014/main" id="{232B9B1B-DE31-C3B6-622C-2D74D627C41A}"/>
              </a:ext>
            </a:extLst>
          </p:cNvPr>
          <p:cNvSpPr>
            <a:spLocks noGrp="1"/>
          </p:cNvSpPr>
          <p:nvPr>
            <p:ph idx="1"/>
          </p:nvPr>
        </p:nvSpPr>
        <p:spPr>
          <a:xfrm>
            <a:off x="611909" y="1382087"/>
            <a:ext cx="10396883" cy="3638149"/>
          </a:xfrm>
        </p:spPr>
        <p:txBody>
          <a:bodyPr/>
          <a:lstStyle/>
          <a:p>
            <a:pPr marL="0" indent="0">
              <a:buClr>
                <a:srgbClr val="F42997"/>
              </a:buClr>
              <a:buNone/>
            </a:pPr>
            <a:r>
              <a:rPr lang="en-US" sz="2800" b="1" cap="none" dirty="0">
                <a:solidFill>
                  <a:srgbClr val="F42997"/>
                </a:solidFill>
                <a:latin typeface="Abadi" panose="020B0604020104020204" pitchFamily="34" charset="0"/>
              </a:rPr>
              <a:t>The changes offer stronger protections for tenants in the privately rented sector. </a:t>
            </a:r>
            <a:endParaRPr lang="en-GB" sz="2800" b="1" cap="none" dirty="0">
              <a:solidFill>
                <a:srgbClr val="F42997"/>
              </a:solidFill>
              <a:latin typeface="Abadi" panose="020B0604020104020204" pitchFamily="34" charset="0"/>
            </a:endParaRPr>
          </a:p>
          <a:p>
            <a:pPr>
              <a:buClr>
                <a:srgbClr val="F42997"/>
              </a:buClr>
              <a:buFont typeface="Wingdings" panose="05000000000000000000" pitchFamily="2" charset="2"/>
              <a:buChar char="§"/>
            </a:pPr>
            <a:r>
              <a:rPr lang="en-US" sz="2400" b="1" cap="none" dirty="0">
                <a:solidFill>
                  <a:schemeClr val="accent1"/>
                </a:solidFill>
                <a:latin typeface="Abadi" panose="020B0604020104020204" pitchFamily="34" charset="0"/>
              </a:rPr>
              <a:t>Affects people that have a tenancy with a private landlord. </a:t>
            </a:r>
          </a:p>
          <a:p>
            <a:pPr>
              <a:buClr>
                <a:srgbClr val="F42997"/>
              </a:buClr>
              <a:buFont typeface="Wingdings" panose="05000000000000000000" pitchFamily="2" charset="2"/>
              <a:buChar char="§"/>
            </a:pPr>
            <a:r>
              <a:rPr lang="en-US" sz="2400" b="1" cap="none" dirty="0">
                <a:solidFill>
                  <a:schemeClr val="accent1"/>
                </a:solidFill>
                <a:latin typeface="Abadi" panose="020B0604020104020204" pitchFamily="34" charset="0"/>
              </a:rPr>
              <a:t>Changes came into effect on may 1</a:t>
            </a:r>
            <a:r>
              <a:rPr lang="en-US" sz="2400" b="1" cap="none" baseline="30000" dirty="0">
                <a:solidFill>
                  <a:schemeClr val="accent1"/>
                </a:solidFill>
                <a:latin typeface="Abadi" panose="020B0604020104020204" pitchFamily="34" charset="0"/>
              </a:rPr>
              <a:t>st</a:t>
            </a:r>
            <a:r>
              <a:rPr lang="en-US" sz="2400" b="1" cap="none" dirty="0">
                <a:solidFill>
                  <a:schemeClr val="accent1"/>
                </a:solidFill>
                <a:latin typeface="Abadi" panose="020B0604020104020204" pitchFamily="34" charset="0"/>
              </a:rPr>
              <a:t> 2026. </a:t>
            </a:r>
          </a:p>
          <a:p>
            <a:pPr>
              <a:buClr>
                <a:srgbClr val="F42997"/>
              </a:buClr>
              <a:buFont typeface="Wingdings" panose="05000000000000000000" pitchFamily="2" charset="2"/>
              <a:buChar char="§"/>
            </a:pPr>
            <a:r>
              <a:rPr lang="en-US" sz="2400" b="1" cap="none" dirty="0">
                <a:solidFill>
                  <a:schemeClr val="accent1"/>
                </a:solidFill>
                <a:latin typeface="Abadi" panose="020B0604020104020204" pitchFamily="34" charset="0"/>
              </a:rPr>
              <a:t>If you had a private tenancy that started before 1</a:t>
            </a:r>
            <a:r>
              <a:rPr lang="en-US" sz="2400" b="1" cap="none" baseline="30000" dirty="0">
                <a:solidFill>
                  <a:schemeClr val="accent1"/>
                </a:solidFill>
                <a:latin typeface="Abadi" panose="020B0604020104020204" pitchFamily="34" charset="0"/>
              </a:rPr>
              <a:t>st</a:t>
            </a:r>
            <a:r>
              <a:rPr lang="en-US" sz="2400" b="1" cap="none" dirty="0">
                <a:solidFill>
                  <a:schemeClr val="accent1"/>
                </a:solidFill>
                <a:latin typeface="Abadi" panose="020B0604020104020204" pitchFamily="34" charset="0"/>
              </a:rPr>
              <a:t> may 2026, these changes will still affect you. </a:t>
            </a:r>
          </a:p>
        </p:txBody>
      </p:sp>
      <p:pic>
        <p:nvPicPr>
          <p:cNvPr id="5" name="Picture 4">
            <a:extLst>
              <a:ext uri="{FF2B5EF4-FFF2-40B4-BE49-F238E27FC236}">
                <a16:creationId xmlns:a16="http://schemas.microsoft.com/office/drawing/2014/main" id="{32194ADB-E779-4104-B067-1DC295449A71}"/>
              </a:ext>
            </a:extLst>
          </p:cNvPr>
          <p:cNvPicPr>
            <a:picLocks noChangeAspect="1"/>
          </p:cNvPicPr>
          <p:nvPr/>
        </p:nvPicPr>
        <p:blipFill>
          <a:blip r:embed="rId2"/>
          <a:stretch>
            <a:fillRect/>
          </a:stretch>
        </p:blipFill>
        <p:spPr>
          <a:xfrm>
            <a:off x="8922327" y="87310"/>
            <a:ext cx="2685926" cy="923539"/>
          </a:xfrm>
          <a:prstGeom prst="rect">
            <a:avLst/>
          </a:prstGeom>
        </p:spPr>
      </p:pic>
    </p:spTree>
    <p:extLst>
      <p:ext uri="{BB962C8B-B14F-4D97-AF65-F5344CB8AC3E}">
        <p14:creationId xmlns:p14="http://schemas.microsoft.com/office/powerpoint/2010/main" val="22181490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DDF0-8904-1002-4E1D-55297F94D9C7}"/>
              </a:ext>
            </a:extLst>
          </p:cNvPr>
          <p:cNvSpPr>
            <a:spLocks noGrp="1"/>
          </p:cNvSpPr>
          <p:nvPr>
            <p:ph type="title"/>
          </p:nvPr>
        </p:nvSpPr>
        <p:spPr/>
        <p:txBody>
          <a:bodyPr/>
          <a:lstStyle/>
          <a:p>
            <a:r>
              <a:rPr lang="en-US" dirty="0">
                <a:solidFill>
                  <a:srgbClr val="60C1C4"/>
                </a:solidFill>
              </a:rPr>
              <a:t>Key areas of change </a:t>
            </a:r>
            <a:endParaRPr lang="en-GB" dirty="0">
              <a:solidFill>
                <a:srgbClr val="60C1C4"/>
              </a:solidFill>
            </a:endParaRPr>
          </a:p>
        </p:txBody>
      </p:sp>
      <p:sp>
        <p:nvSpPr>
          <p:cNvPr id="3" name="Content Placeholder 2">
            <a:extLst>
              <a:ext uri="{FF2B5EF4-FFF2-40B4-BE49-F238E27FC236}">
                <a16:creationId xmlns:a16="http://schemas.microsoft.com/office/drawing/2014/main" id="{3524C2E1-EA5F-7E2C-113E-F1DDEAC35541}"/>
              </a:ext>
            </a:extLst>
          </p:cNvPr>
          <p:cNvSpPr>
            <a:spLocks noGrp="1"/>
          </p:cNvSpPr>
          <p:nvPr>
            <p:ph idx="1"/>
          </p:nvPr>
        </p:nvSpPr>
        <p:spPr/>
        <p:txBody>
          <a:bodyPr/>
          <a:lstStyle/>
          <a:p>
            <a:pPr>
              <a:buClr>
                <a:srgbClr val="F42997"/>
              </a:buClr>
              <a:buFont typeface="Wingdings" panose="05000000000000000000" pitchFamily="2" charset="2"/>
              <a:buChar char="§"/>
            </a:pPr>
            <a:r>
              <a:rPr lang="en-US" sz="2800" cap="none" dirty="0">
                <a:solidFill>
                  <a:srgbClr val="030466"/>
                </a:solidFill>
                <a:latin typeface="Abadi" panose="020B0604020104020204" pitchFamily="34" charset="0"/>
              </a:rPr>
              <a:t>The end of no-fault evictions.  </a:t>
            </a:r>
          </a:p>
          <a:p>
            <a:pPr>
              <a:buClr>
                <a:srgbClr val="F42997"/>
              </a:buClr>
              <a:buFont typeface="Wingdings" panose="05000000000000000000" pitchFamily="2" charset="2"/>
              <a:buChar char="§"/>
            </a:pPr>
            <a:r>
              <a:rPr lang="en-US" sz="2800" cap="none" dirty="0">
                <a:solidFill>
                  <a:srgbClr val="030466"/>
                </a:solidFill>
                <a:latin typeface="Abadi" panose="020B0604020104020204" pitchFamily="34" charset="0"/>
              </a:rPr>
              <a:t>Changes to rent increases.</a:t>
            </a:r>
          </a:p>
          <a:p>
            <a:pPr>
              <a:buClr>
                <a:srgbClr val="F42997"/>
              </a:buClr>
              <a:buFont typeface="Wingdings" panose="05000000000000000000" pitchFamily="2" charset="2"/>
              <a:buChar char="§"/>
            </a:pPr>
            <a:r>
              <a:rPr lang="en-US" sz="2800" cap="none" dirty="0">
                <a:solidFill>
                  <a:srgbClr val="030466"/>
                </a:solidFill>
                <a:latin typeface="Abadi" panose="020B0604020104020204" pitchFamily="34" charset="0"/>
              </a:rPr>
              <a:t>Changes to tenancy lengths.</a:t>
            </a:r>
          </a:p>
          <a:p>
            <a:pPr>
              <a:buClr>
                <a:srgbClr val="F42997"/>
              </a:buClr>
              <a:buFont typeface="Wingdings" panose="05000000000000000000" pitchFamily="2" charset="2"/>
              <a:buChar char="§"/>
            </a:pPr>
            <a:r>
              <a:rPr lang="en-US" sz="2800" cap="none" dirty="0">
                <a:solidFill>
                  <a:srgbClr val="030466"/>
                </a:solidFill>
                <a:latin typeface="Abadi" panose="020B0604020104020204" pitchFamily="34" charset="0"/>
              </a:rPr>
              <a:t>Changes to the process of ending a tenancy.</a:t>
            </a:r>
          </a:p>
          <a:p>
            <a:pPr>
              <a:buClr>
                <a:srgbClr val="F42997"/>
              </a:buClr>
              <a:buFont typeface="Wingdings" panose="05000000000000000000" pitchFamily="2" charset="2"/>
              <a:buChar char="§"/>
            </a:pPr>
            <a:r>
              <a:rPr lang="en-US" sz="2800" cap="none" dirty="0">
                <a:solidFill>
                  <a:srgbClr val="030466"/>
                </a:solidFill>
                <a:latin typeface="Abadi" panose="020B0604020104020204" pitchFamily="34" charset="0"/>
              </a:rPr>
              <a:t>Other miscellaneous changes</a:t>
            </a:r>
            <a:r>
              <a:rPr lang="en-US" sz="2800" dirty="0">
                <a:solidFill>
                  <a:srgbClr val="030466"/>
                </a:solidFill>
                <a:latin typeface="Abadi" panose="020B0604020104020204" pitchFamily="34" charset="0"/>
              </a:rPr>
              <a:t>. </a:t>
            </a:r>
          </a:p>
          <a:p>
            <a:endParaRPr lang="en-GB" dirty="0"/>
          </a:p>
        </p:txBody>
      </p:sp>
      <p:pic>
        <p:nvPicPr>
          <p:cNvPr id="4" name="Picture 3">
            <a:extLst>
              <a:ext uri="{FF2B5EF4-FFF2-40B4-BE49-F238E27FC236}">
                <a16:creationId xmlns:a16="http://schemas.microsoft.com/office/drawing/2014/main" id="{777C96DE-D39B-4DFE-9698-B32706D93735}"/>
              </a:ext>
            </a:extLst>
          </p:cNvPr>
          <p:cNvPicPr>
            <a:picLocks noChangeAspect="1"/>
          </p:cNvPicPr>
          <p:nvPr/>
        </p:nvPicPr>
        <p:blipFill>
          <a:blip r:embed="rId2"/>
          <a:stretch>
            <a:fillRect/>
          </a:stretch>
        </p:blipFill>
        <p:spPr>
          <a:xfrm>
            <a:off x="8823727" y="222464"/>
            <a:ext cx="2682472" cy="926672"/>
          </a:xfrm>
          <a:prstGeom prst="rect">
            <a:avLst/>
          </a:prstGeom>
        </p:spPr>
      </p:pic>
    </p:spTree>
    <p:extLst>
      <p:ext uri="{BB962C8B-B14F-4D97-AF65-F5344CB8AC3E}">
        <p14:creationId xmlns:p14="http://schemas.microsoft.com/office/powerpoint/2010/main" val="42175679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99CF-DBD7-E891-C414-4EA72ACE4852}"/>
              </a:ext>
            </a:extLst>
          </p:cNvPr>
          <p:cNvSpPr>
            <a:spLocks noGrp="1"/>
          </p:cNvSpPr>
          <p:nvPr>
            <p:ph type="title"/>
          </p:nvPr>
        </p:nvSpPr>
        <p:spPr>
          <a:xfrm>
            <a:off x="390237" y="621440"/>
            <a:ext cx="10396882" cy="1151965"/>
          </a:xfrm>
        </p:spPr>
        <p:txBody>
          <a:bodyPr/>
          <a:lstStyle/>
          <a:p>
            <a:r>
              <a:rPr lang="en-US" dirty="0">
                <a:solidFill>
                  <a:srgbClr val="60C1C4"/>
                </a:solidFill>
              </a:rPr>
              <a:t>THE End of no-fault evictions </a:t>
            </a:r>
            <a:endParaRPr lang="en-GB" dirty="0">
              <a:solidFill>
                <a:srgbClr val="60C1C4"/>
              </a:solidFill>
            </a:endParaRPr>
          </a:p>
        </p:txBody>
      </p:sp>
      <p:sp>
        <p:nvSpPr>
          <p:cNvPr id="3" name="Content Placeholder 2">
            <a:extLst>
              <a:ext uri="{FF2B5EF4-FFF2-40B4-BE49-F238E27FC236}">
                <a16:creationId xmlns:a16="http://schemas.microsoft.com/office/drawing/2014/main" id="{171105E5-454B-C476-41B1-0BF38FCF7DF1}"/>
              </a:ext>
            </a:extLst>
          </p:cNvPr>
          <p:cNvSpPr>
            <a:spLocks noGrp="1"/>
          </p:cNvSpPr>
          <p:nvPr>
            <p:ph idx="1"/>
          </p:nvPr>
        </p:nvSpPr>
        <p:spPr>
          <a:xfrm>
            <a:off x="685800" y="1773405"/>
            <a:ext cx="10396883" cy="3311189"/>
          </a:xfrm>
        </p:spPr>
        <p:txBody>
          <a:bodyPr>
            <a:normAutofit fontScale="92500" lnSpcReduction="20000"/>
          </a:bodyPr>
          <a:lstStyle/>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Before the introduction of the renter’s rights act, tenancies could be ended through something called a section 21.</a:t>
            </a:r>
          </a:p>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This was a notice of termination of tenancy from a landlord which did not have to list a reason for the eviction notice. </a:t>
            </a:r>
          </a:p>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Since may 1</a:t>
            </a:r>
            <a:r>
              <a:rPr lang="en-US" sz="2400" cap="none" baseline="30000" dirty="0">
                <a:solidFill>
                  <a:srgbClr val="030466"/>
                </a:solidFill>
                <a:latin typeface="Abadi" panose="020B0604020104020204" pitchFamily="34" charset="0"/>
              </a:rPr>
              <a:t>st</a:t>
            </a:r>
            <a:r>
              <a:rPr lang="en-US" sz="2400" cap="none" dirty="0">
                <a:solidFill>
                  <a:srgbClr val="030466"/>
                </a:solidFill>
                <a:latin typeface="Abadi" panose="020B0604020104020204" pitchFamily="34" charset="0"/>
              </a:rPr>
              <a:t> 2026, section 21’s have been abolished and now instead tenancies must be ended using a section 8. </a:t>
            </a:r>
          </a:p>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One of the clauses of a section 8  is that a valid reason must be listed for why the tenancy is being ended by the landlord. </a:t>
            </a:r>
            <a:endParaRPr lang="en-GB" sz="2400" cap="none" dirty="0">
              <a:solidFill>
                <a:srgbClr val="030466"/>
              </a:solidFill>
              <a:latin typeface="Abadi" panose="020B0604020104020204" pitchFamily="34" charset="0"/>
            </a:endParaRPr>
          </a:p>
        </p:txBody>
      </p:sp>
      <p:pic>
        <p:nvPicPr>
          <p:cNvPr id="4" name="Picture 3">
            <a:extLst>
              <a:ext uri="{FF2B5EF4-FFF2-40B4-BE49-F238E27FC236}">
                <a16:creationId xmlns:a16="http://schemas.microsoft.com/office/drawing/2014/main" id="{9F432C52-2C4C-4C85-A34A-EB87DEEF810E}"/>
              </a:ext>
            </a:extLst>
          </p:cNvPr>
          <p:cNvPicPr>
            <a:picLocks noChangeAspect="1"/>
          </p:cNvPicPr>
          <p:nvPr/>
        </p:nvPicPr>
        <p:blipFill>
          <a:blip r:embed="rId2"/>
          <a:stretch>
            <a:fillRect/>
          </a:stretch>
        </p:blipFill>
        <p:spPr>
          <a:xfrm>
            <a:off x="9012728" y="109649"/>
            <a:ext cx="2682472" cy="926672"/>
          </a:xfrm>
          <a:prstGeom prst="rect">
            <a:avLst/>
          </a:prstGeom>
        </p:spPr>
      </p:pic>
    </p:spTree>
    <p:extLst>
      <p:ext uri="{BB962C8B-B14F-4D97-AF65-F5344CB8AC3E}">
        <p14:creationId xmlns:p14="http://schemas.microsoft.com/office/powerpoint/2010/main" val="1406582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6A536-3701-8967-82B3-7713585D5745}"/>
              </a:ext>
            </a:extLst>
          </p:cNvPr>
          <p:cNvSpPr>
            <a:spLocks noGrp="1"/>
          </p:cNvSpPr>
          <p:nvPr>
            <p:ph type="title"/>
          </p:nvPr>
        </p:nvSpPr>
        <p:spPr/>
        <p:txBody>
          <a:bodyPr/>
          <a:lstStyle/>
          <a:p>
            <a:r>
              <a:rPr lang="en-US" dirty="0">
                <a:solidFill>
                  <a:srgbClr val="60C1C4"/>
                </a:solidFill>
              </a:rPr>
              <a:t>Changes to rent increases </a:t>
            </a:r>
            <a:endParaRPr lang="en-GB" dirty="0">
              <a:solidFill>
                <a:srgbClr val="60C1C4"/>
              </a:solidFill>
            </a:endParaRPr>
          </a:p>
        </p:txBody>
      </p:sp>
      <p:sp>
        <p:nvSpPr>
          <p:cNvPr id="3" name="Content Placeholder 2">
            <a:extLst>
              <a:ext uri="{FF2B5EF4-FFF2-40B4-BE49-F238E27FC236}">
                <a16:creationId xmlns:a16="http://schemas.microsoft.com/office/drawing/2014/main" id="{F777C308-B1FB-DDF5-BCD6-2B1DD8DB8979}"/>
              </a:ext>
            </a:extLst>
          </p:cNvPr>
          <p:cNvSpPr>
            <a:spLocks noGrp="1"/>
          </p:cNvSpPr>
          <p:nvPr>
            <p:ph idx="1"/>
          </p:nvPr>
        </p:nvSpPr>
        <p:spPr>
          <a:xfrm>
            <a:off x="838901" y="1662247"/>
            <a:ext cx="10475643" cy="3962010"/>
          </a:xfrm>
        </p:spPr>
        <p:txBody>
          <a:bodyPr>
            <a:normAutofit lnSpcReduction="10000"/>
          </a:bodyPr>
          <a:lstStyle/>
          <a:p>
            <a:pPr>
              <a:buClr>
                <a:srgbClr val="F42997"/>
              </a:buClr>
              <a:buFont typeface="Wingdings" panose="05000000000000000000" pitchFamily="2" charset="2"/>
              <a:buChar char="§"/>
            </a:pPr>
            <a:r>
              <a:rPr lang="en-US" cap="none" dirty="0">
                <a:solidFill>
                  <a:srgbClr val="030466"/>
                </a:solidFill>
                <a:latin typeface="Abadi" panose="020B0604020104020204" pitchFamily="34" charset="0"/>
              </a:rPr>
              <a:t>Previously rent increases could be suggested by your landlord at any time, and they were difficult to challenge as tenants were scared of losing their tenancy. </a:t>
            </a:r>
          </a:p>
          <a:p>
            <a:pPr>
              <a:buClr>
                <a:srgbClr val="F42997"/>
              </a:buClr>
              <a:buFont typeface="Wingdings" panose="05000000000000000000" pitchFamily="2" charset="2"/>
              <a:buChar char="§"/>
            </a:pPr>
            <a:r>
              <a:rPr lang="en-US" cap="none" dirty="0">
                <a:solidFill>
                  <a:srgbClr val="030466"/>
                </a:solidFill>
                <a:latin typeface="Abadi" panose="020B0604020104020204" pitchFamily="34" charset="0"/>
              </a:rPr>
              <a:t>Since the introduction of the renter’s rights act, changes have been made to rent increases. </a:t>
            </a:r>
          </a:p>
          <a:p>
            <a:pPr>
              <a:buClr>
                <a:srgbClr val="F42997"/>
              </a:buClr>
              <a:buFont typeface="Wingdings" panose="05000000000000000000" pitchFamily="2" charset="2"/>
              <a:buChar char="§"/>
            </a:pPr>
            <a:r>
              <a:rPr lang="en-US" cap="none" dirty="0">
                <a:solidFill>
                  <a:srgbClr val="030466"/>
                </a:solidFill>
                <a:latin typeface="Abadi" panose="020B0604020104020204" pitchFamily="34" charset="0"/>
              </a:rPr>
              <a:t>All rent increases must be done using a formally issues section 13. If this is not done then the rent increase is not legal. </a:t>
            </a:r>
          </a:p>
          <a:p>
            <a:pPr>
              <a:buClr>
                <a:srgbClr val="F42997"/>
              </a:buClr>
              <a:buFont typeface="Wingdings" panose="05000000000000000000" pitchFamily="2" charset="2"/>
              <a:buChar char="§"/>
            </a:pPr>
            <a:r>
              <a:rPr lang="en-US" cap="none" dirty="0">
                <a:solidFill>
                  <a:srgbClr val="030466"/>
                </a:solidFill>
                <a:latin typeface="Abadi" panose="020B0604020104020204" pitchFamily="34" charset="0"/>
              </a:rPr>
              <a:t>Rent increases can only take place once a year. Rent increases can’t be written into a tenancy agreement anymore, meaning it has to be done using the section 13 notice. </a:t>
            </a:r>
          </a:p>
          <a:p>
            <a:pPr>
              <a:buClr>
                <a:srgbClr val="F42997"/>
              </a:buClr>
              <a:buFont typeface="Wingdings" panose="05000000000000000000" pitchFamily="2" charset="2"/>
              <a:buChar char="§"/>
            </a:pPr>
            <a:r>
              <a:rPr lang="en-GB" cap="none" dirty="0">
                <a:solidFill>
                  <a:srgbClr val="030466"/>
                </a:solidFill>
                <a:latin typeface="Abadi" panose="020B0604020104020204" pitchFamily="34" charset="0"/>
              </a:rPr>
              <a:t>2 months notice must be given by the landlord if they want to increase the rent. </a:t>
            </a:r>
          </a:p>
          <a:p>
            <a:pPr>
              <a:buClr>
                <a:srgbClr val="F42997"/>
              </a:buClr>
              <a:buFont typeface="Wingdings" panose="05000000000000000000" pitchFamily="2" charset="2"/>
              <a:buChar char="§"/>
            </a:pPr>
            <a:r>
              <a:rPr lang="en-GB" cap="none" dirty="0">
                <a:solidFill>
                  <a:srgbClr val="030466"/>
                </a:solidFill>
                <a:latin typeface="Abadi" panose="020B0604020104020204" pitchFamily="34" charset="0"/>
              </a:rPr>
              <a:t>If you believe a suggested rent increase is unjust, you can challenge it at tribunal. </a:t>
            </a:r>
          </a:p>
        </p:txBody>
      </p:sp>
      <p:pic>
        <p:nvPicPr>
          <p:cNvPr id="4" name="Picture 3">
            <a:extLst>
              <a:ext uri="{FF2B5EF4-FFF2-40B4-BE49-F238E27FC236}">
                <a16:creationId xmlns:a16="http://schemas.microsoft.com/office/drawing/2014/main" id="{36D19689-E8F5-4538-A201-0FE64A54069C}"/>
              </a:ext>
            </a:extLst>
          </p:cNvPr>
          <p:cNvPicPr>
            <a:picLocks noChangeAspect="1"/>
          </p:cNvPicPr>
          <p:nvPr/>
        </p:nvPicPr>
        <p:blipFill>
          <a:blip r:embed="rId2"/>
          <a:stretch>
            <a:fillRect/>
          </a:stretch>
        </p:blipFill>
        <p:spPr>
          <a:xfrm>
            <a:off x="8957309" y="83919"/>
            <a:ext cx="2682472" cy="926672"/>
          </a:xfrm>
          <a:prstGeom prst="rect">
            <a:avLst/>
          </a:prstGeom>
        </p:spPr>
      </p:pic>
    </p:spTree>
    <p:extLst>
      <p:ext uri="{BB962C8B-B14F-4D97-AF65-F5344CB8AC3E}">
        <p14:creationId xmlns:p14="http://schemas.microsoft.com/office/powerpoint/2010/main" val="41512854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CF98-0A84-7661-6DB2-0B4E1FD6BFB8}"/>
              </a:ext>
            </a:extLst>
          </p:cNvPr>
          <p:cNvSpPr>
            <a:spLocks noGrp="1"/>
          </p:cNvSpPr>
          <p:nvPr>
            <p:ph type="title"/>
          </p:nvPr>
        </p:nvSpPr>
        <p:spPr/>
        <p:txBody>
          <a:bodyPr/>
          <a:lstStyle/>
          <a:p>
            <a:r>
              <a:rPr lang="en-US" dirty="0">
                <a:solidFill>
                  <a:srgbClr val="60C1C4"/>
                </a:solidFill>
              </a:rPr>
              <a:t>Changes to tenancy lengths </a:t>
            </a:r>
            <a:endParaRPr lang="en-GB" dirty="0">
              <a:solidFill>
                <a:srgbClr val="60C1C4"/>
              </a:solidFill>
            </a:endParaRPr>
          </a:p>
        </p:txBody>
      </p:sp>
      <p:sp>
        <p:nvSpPr>
          <p:cNvPr id="3" name="Content Placeholder 2">
            <a:extLst>
              <a:ext uri="{FF2B5EF4-FFF2-40B4-BE49-F238E27FC236}">
                <a16:creationId xmlns:a16="http://schemas.microsoft.com/office/drawing/2014/main" id="{6E820670-387A-BD24-03C3-0B485B874864}"/>
              </a:ext>
            </a:extLst>
          </p:cNvPr>
          <p:cNvSpPr>
            <a:spLocks noGrp="1"/>
          </p:cNvSpPr>
          <p:nvPr>
            <p:ph idx="1"/>
          </p:nvPr>
        </p:nvSpPr>
        <p:spPr/>
        <p:txBody>
          <a:bodyPr>
            <a:normAutofit/>
          </a:bodyPr>
          <a:lstStyle/>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One of the key changes of the renter’s rights act is the abolishment of fixed-term tenancies. This means that when signing a new contract, you will no longer sign a contract for a year, for example. </a:t>
            </a:r>
          </a:p>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All contracts will be periodic assured tenancies. This means they are monthly or weekly contracts and make it easier for tenants to end their tenancies. </a:t>
            </a:r>
          </a:p>
          <a:p>
            <a:pPr>
              <a:buClr>
                <a:srgbClr val="F42997"/>
              </a:buClr>
              <a:buFont typeface="Wingdings" panose="05000000000000000000" pitchFamily="2" charset="2"/>
              <a:buChar char="§"/>
            </a:pPr>
            <a:r>
              <a:rPr lang="en-US" sz="2400" cap="none" dirty="0">
                <a:solidFill>
                  <a:srgbClr val="030466"/>
                </a:solidFill>
                <a:latin typeface="Abadi" panose="020B0604020104020204" pitchFamily="34" charset="0"/>
              </a:rPr>
              <a:t>This applies to contracts that were signed before may 1</a:t>
            </a:r>
            <a:r>
              <a:rPr lang="en-US" sz="2400" cap="none" baseline="30000" dirty="0">
                <a:solidFill>
                  <a:srgbClr val="030466"/>
                </a:solidFill>
                <a:latin typeface="Abadi" panose="020B0604020104020204" pitchFamily="34" charset="0"/>
              </a:rPr>
              <a:t>st</a:t>
            </a:r>
            <a:r>
              <a:rPr lang="en-US" sz="2400" cap="none" dirty="0">
                <a:solidFill>
                  <a:srgbClr val="030466"/>
                </a:solidFill>
                <a:latin typeface="Abadi" panose="020B0604020104020204" pitchFamily="34" charset="0"/>
              </a:rPr>
              <a:t> 2026 too. </a:t>
            </a:r>
            <a:endParaRPr lang="en-GB" sz="2400" dirty="0">
              <a:solidFill>
                <a:srgbClr val="030466"/>
              </a:solidFill>
              <a:latin typeface="Abadi" panose="020B0604020104020204" pitchFamily="34" charset="0"/>
            </a:endParaRPr>
          </a:p>
        </p:txBody>
      </p:sp>
      <p:pic>
        <p:nvPicPr>
          <p:cNvPr id="4" name="Picture 3">
            <a:extLst>
              <a:ext uri="{FF2B5EF4-FFF2-40B4-BE49-F238E27FC236}">
                <a16:creationId xmlns:a16="http://schemas.microsoft.com/office/drawing/2014/main" id="{D9BBE771-3ED4-4AAA-9A99-86BC2E4C8C88}"/>
              </a:ext>
            </a:extLst>
          </p:cNvPr>
          <p:cNvPicPr>
            <a:picLocks noChangeAspect="1"/>
          </p:cNvPicPr>
          <p:nvPr/>
        </p:nvPicPr>
        <p:blipFill>
          <a:blip r:embed="rId2"/>
          <a:stretch>
            <a:fillRect/>
          </a:stretch>
        </p:blipFill>
        <p:spPr>
          <a:xfrm>
            <a:off x="8823727" y="-3167"/>
            <a:ext cx="2682472" cy="926672"/>
          </a:xfrm>
          <a:prstGeom prst="rect">
            <a:avLst/>
          </a:prstGeom>
        </p:spPr>
      </p:pic>
    </p:spTree>
    <p:extLst>
      <p:ext uri="{BB962C8B-B14F-4D97-AF65-F5344CB8AC3E}">
        <p14:creationId xmlns:p14="http://schemas.microsoft.com/office/powerpoint/2010/main" val="139906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9E61-2079-62A0-47A8-30FE58F5B54F}"/>
              </a:ext>
            </a:extLst>
          </p:cNvPr>
          <p:cNvSpPr>
            <a:spLocks noGrp="1"/>
          </p:cNvSpPr>
          <p:nvPr>
            <p:ph type="title"/>
          </p:nvPr>
        </p:nvSpPr>
        <p:spPr/>
        <p:txBody>
          <a:bodyPr/>
          <a:lstStyle/>
          <a:p>
            <a:r>
              <a:rPr lang="en-US" dirty="0">
                <a:solidFill>
                  <a:srgbClr val="60C1C4"/>
                </a:solidFill>
              </a:rPr>
              <a:t>Changes to ending a tenancy </a:t>
            </a:r>
            <a:endParaRPr lang="en-GB" dirty="0">
              <a:solidFill>
                <a:srgbClr val="60C1C4"/>
              </a:solidFill>
            </a:endParaRPr>
          </a:p>
        </p:txBody>
      </p:sp>
      <p:sp>
        <p:nvSpPr>
          <p:cNvPr id="3" name="Content Placeholder 2">
            <a:extLst>
              <a:ext uri="{FF2B5EF4-FFF2-40B4-BE49-F238E27FC236}">
                <a16:creationId xmlns:a16="http://schemas.microsoft.com/office/drawing/2014/main" id="{0F11B8E4-B93E-6D14-4E63-B665C49E2F89}"/>
              </a:ext>
            </a:extLst>
          </p:cNvPr>
          <p:cNvSpPr>
            <a:spLocks noGrp="1"/>
          </p:cNvSpPr>
          <p:nvPr>
            <p:ph idx="1"/>
          </p:nvPr>
        </p:nvSpPr>
        <p:spPr>
          <a:xfrm>
            <a:off x="685800" y="1837765"/>
            <a:ext cx="10396883" cy="3536820"/>
          </a:xfrm>
        </p:spPr>
        <p:txBody>
          <a:bodyPr>
            <a:normAutofit fontScale="92500" lnSpcReduction="20000"/>
          </a:bodyPr>
          <a:lstStyle/>
          <a:p>
            <a:pPr>
              <a:buClr>
                <a:srgbClr val="F42997"/>
              </a:buClr>
              <a:buSzPct val="200000"/>
              <a:buFont typeface="Wingdings" panose="05000000000000000000" pitchFamily="2" charset="2"/>
              <a:buChar char="§"/>
            </a:pPr>
            <a:r>
              <a:rPr lang="en-US" cap="none" dirty="0">
                <a:solidFill>
                  <a:srgbClr val="030466"/>
                </a:solidFill>
                <a:latin typeface="Abadi" panose="020B0604020104020204" pitchFamily="34" charset="0"/>
              </a:rPr>
              <a:t>Linking to our last point, if you had originally signed a fixed-term contract it was difficult to get out of one early. With the new changes at any point, you can give 2 months notice to your landlord to inform that you will be ending your tenancy. </a:t>
            </a:r>
          </a:p>
          <a:p>
            <a:pPr>
              <a:buClr>
                <a:srgbClr val="F42997"/>
              </a:buClr>
              <a:buSzPct val="200000"/>
              <a:buFont typeface="Wingdings" panose="05000000000000000000" pitchFamily="2" charset="2"/>
              <a:buChar char="§"/>
            </a:pPr>
            <a:r>
              <a:rPr lang="en-US" cap="none" dirty="0">
                <a:solidFill>
                  <a:srgbClr val="030466"/>
                </a:solidFill>
                <a:latin typeface="Abadi" panose="020B0604020104020204" pitchFamily="34" charset="0"/>
              </a:rPr>
              <a:t>It is worth checking your tenancy agreement. In some agreements it may mention that a tenancy can be ended with less than 2 months notice. </a:t>
            </a:r>
          </a:p>
          <a:p>
            <a:pPr>
              <a:buClr>
                <a:srgbClr val="F42997"/>
              </a:buClr>
              <a:buSzPct val="200000"/>
              <a:buFont typeface="Wingdings" panose="05000000000000000000" pitchFamily="2" charset="2"/>
              <a:buChar char="§"/>
            </a:pPr>
            <a:r>
              <a:rPr lang="en-US" cap="none" dirty="0">
                <a:solidFill>
                  <a:srgbClr val="030466"/>
                </a:solidFill>
                <a:latin typeface="Abadi" panose="020B0604020104020204" pitchFamily="34" charset="0"/>
              </a:rPr>
              <a:t>Landlord’s may also agree to a shorter notice period. It is always important to get this agreement in writing. </a:t>
            </a:r>
          </a:p>
          <a:p>
            <a:pPr>
              <a:buClr>
                <a:srgbClr val="F42997"/>
              </a:buClr>
              <a:buSzPct val="200000"/>
              <a:buFont typeface="Wingdings" panose="05000000000000000000" pitchFamily="2" charset="2"/>
              <a:buChar char="§"/>
            </a:pPr>
            <a:r>
              <a:rPr lang="en-US" cap="none" dirty="0">
                <a:solidFill>
                  <a:srgbClr val="030466"/>
                </a:solidFill>
                <a:latin typeface="Abadi" panose="020B0604020104020204" pitchFamily="34" charset="0"/>
              </a:rPr>
              <a:t>If you had previously signed a fixed-term contract before may 2026, you are still able to end your tenancy on the date originally suggested in your contact if your landlord formally agrees. If your landlord does not agree you would have to issue notice. </a:t>
            </a:r>
            <a:endParaRPr lang="en-GB" cap="none" dirty="0">
              <a:solidFill>
                <a:srgbClr val="030466"/>
              </a:solidFill>
              <a:latin typeface="Abadi" panose="020B0604020104020204" pitchFamily="34" charset="0"/>
            </a:endParaRPr>
          </a:p>
        </p:txBody>
      </p:sp>
      <p:pic>
        <p:nvPicPr>
          <p:cNvPr id="4" name="Picture 3">
            <a:extLst>
              <a:ext uri="{FF2B5EF4-FFF2-40B4-BE49-F238E27FC236}">
                <a16:creationId xmlns:a16="http://schemas.microsoft.com/office/drawing/2014/main" id="{0A61177A-203A-44EA-9F1F-D42B024A016E}"/>
              </a:ext>
            </a:extLst>
          </p:cNvPr>
          <p:cNvPicPr>
            <a:picLocks noChangeAspect="1"/>
          </p:cNvPicPr>
          <p:nvPr/>
        </p:nvPicPr>
        <p:blipFill>
          <a:blip r:embed="rId2"/>
          <a:stretch>
            <a:fillRect/>
          </a:stretch>
        </p:blipFill>
        <p:spPr>
          <a:xfrm>
            <a:off x="9021964" y="20782"/>
            <a:ext cx="2682472" cy="926672"/>
          </a:xfrm>
          <a:prstGeom prst="rect">
            <a:avLst/>
          </a:prstGeom>
        </p:spPr>
      </p:pic>
    </p:spTree>
    <p:extLst>
      <p:ext uri="{BB962C8B-B14F-4D97-AF65-F5344CB8AC3E}">
        <p14:creationId xmlns:p14="http://schemas.microsoft.com/office/powerpoint/2010/main" val="7633820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C5C3-D355-255E-AA79-50DC97CEFFA6}"/>
              </a:ext>
            </a:extLst>
          </p:cNvPr>
          <p:cNvSpPr>
            <a:spLocks noGrp="1"/>
          </p:cNvSpPr>
          <p:nvPr>
            <p:ph type="title"/>
          </p:nvPr>
        </p:nvSpPr>
        <p:spPr/>
        <p:txBody>
          <a:bodyPr/>
          <a:lstStyle/>
          <a:p>
            <a:r>
              <a:rPr lang="en-US" dirty="0">
                <a:solidFill>
                  <a:srgbClr val="60C1C4"/>
                </a:solidFill>
              </a:rPr>
              <a:t>Miscellaneous changes </a:t>
            </a:r>
            <a:endParaRPr lang="en-GB" dirty="0">
              <a:solidFill>
                <a:srgbClr val="60C1C4"/>
              </a:solidFill>
            </a:endParaRPr>
          </a:p>
        </p:txBody>
      </p:sp>
      <p:sp>
        <p:nvSpPr>
          <p:cNvPr id="3" name="Content Placeholder 2">
            <a:extLst>
              <a:ext uri="{FF2B5EF4-FFF2-40B4-BE49-F238E27FC236}">
                <a16:creationId xmlns:a16="http://schemas.microsoft.com/office/drawing/2014/main" id="{EBA93239-BCC0-F716-0E00-9E0192B53591}"/>
              </a:ext>
            </a:extLst>
          </p:cNvPr>
          <p:cNvSpPr>
            <a:spLocks noGrp="1"/>
          </p:cNvSpPr>
          <p:nvPr>
            <p:ph idx="1"/>
          </p:nvPr>
        </p:nvSpPr>
        <p:spPr/>
        <p:txBody>
          <a:bodyPr>
            <a:normAutofit/>
          </a:bodyPr>
          <a:lstStyle/>
          <a:p>
            <a:pPr>
              <a:buClr>
                <a:srgbClr val="F42997"/>
              </a:buClr>
              <a:buFont typeface="Wingdings" panose="05000000000000000000" pitchFamily="2" charset="2"/>
              <a:buChar char="§"/>
            </a:pPr>
            <a:r>
              <a:rPr lang="en-US" b="1" dirty="0">
                <a:solidFill>
                  <a:srgbClr val="030466"/>
                </a:solidFill>
                <a:latin typeface="Abadi" panose="020B0604020104020204" pitchFamily="34" charset="0"/>
              </a:rPr>
              <a:t>Previously it was legal for private landlords to reject a tenant if their income was through benefits. This is no longer legal and cannot be the sole reason for a tenant's application being rejected. </a:t>
            </a:r>
          </a:p>
          <a:p>
            <a:pPr>
              <a:buClr>
                <a:srgbClr val="F42997"/>
              </a:buClr>
              <a:buFont typeface="Wingdings" panose="05000000000000000000" pitchFamily="2" charset="2"/>
              <a:buChar char="§"/>
            </a:pPr>
            <a:r>
              <a:rPr lang="en-GB" b="1" dirty="0">
                <a:solidFill>
                  <a:srgbClr val="030466"/>
                </a:solidFill>
                <a:latin typeface="Abadi" panose="020B0604020104020204" pitchFamily="34" charset="0"/>
              </a:rPr>
              <a:t>Pets are also no longer allowed to be banned without a valid reason. Landlord’s must list a valid reason for declining a tenant's request for a pet. </a:t>
            </a:r>
          </a:p>
          <a:p>
            <a:pPr>
              <a:buClr>
                <a:srgbClr val="F42997"/>
              </a:buClr>
              <a:buFont typeface="Wingdings" panose="05000000000000000000" pitchFamily="2" charset="2"/>
              <a:buChar char="§"/>
            </a:pPr>
            <a:r>
              <a:rPr lang="en-GB" b="1" dirty="0">
                <a:solidFill>
                  <a:srgbClr val="030466"/>
                </a:solidFill>
                <a:latin typeface="Abadi" panose="020B0604020104020204" pitchFamily="34" charset="0"/>
              </a:rPr>
              <a:t>Landlord’s can no longer ask for more than 1 month’s rent in advance. They are also not allowed to ask for offer’s higher than the initial asking price. </a:t>
            </a:r>
            <a:endParaRPr lang="en-US" b="1" dirty="0">
              <a:solidFill>
                <a:srgbClr val="030466"/>
              </a:solidFill>
              <a:latin typeface="Abadi" panose="020B0604020104020204" pitchFamily="34" charset="0"/>
            </a:endParaRPr>
          </a:p>
        </p:txBody>
      </p:sp>
      <p:pic>
        <p:nvPicPr>
          <p:cNvPr id="7" name="Picture 6">
            <a:extLst>
              <a:ext uri="{FF2B5EF4-FFF2-40B4-BE49-F238E27FC236}">
                <a16:creationId xmlns:a16="http://schemas.microsoft.com/office/drawing/2014/main" id="{DD61A057-5DBF-45ED-A7C4-FC048E911F15}"/>
              </a:ext>
            </a:extLst>
          </p:cNvPr>
          <p:cNvPicPr>
            <a:picLocks noChangeAspect="1"/>
          </p:cNvPicPr>
          <p:nvPr/>
        </p:nvPicPr>
        <p:blipFill>
          <a:blip r:embed="rId2"/>
          <a:stretch>
            <a:fillRect/>
          </a:stretch>
        </p:blipFill>
        <p:spPr>
          <a:xfrm>
            <a:off x="8791661" y="218244"/>
            <a:ext cx="2714538" cy="935111"/>
          </a:xfrm>
          <a:prstGeom prst="rect">
            <a:avLst/>
          </a:prstGeom>
        </p:spPr>
      </p:pic>
    </p:spTree>
    <p:extLst>
      <p:ext uri="{BB962C8B-B14F-4D97-AF65-F5344CB8AC3E}">
        <p14:creationId xmlns:p14="http://schemas.microsoft.com/office/powerpoint/2010/main" val="40960037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2ED3-33A0-1A3D-C4F2-D42A67E6CA9C}"/>
              </a:ext>
            </a:extLst>
          </p:cNvPr>
          <p:cNvSpPr>
            <a:spLocks noGrp="1"/>
          </p:cNvSpPr>
          <p:nvPr>
            <p:ph type="title"/>
          </p:nvPr>
        </p:nvSpPr>
        <p:spPr/>
        <p:txBody>
          <a:bodyPr/>
          <a:lstStyle/>
          <a:p>
            <a:r>
              <a:rPr lang="en-US" dirty="0">
                <a:solidFill>
                  <a:srgbClr val="60C1C4"/>
                </a:solidFill>
              </a:rPr>
              <a:t>THANK you for Reading!</a:t>
            </a:r>
            <a:endParaRPr lang="en-GB" dirty="0">
              <a:solidFill>
                <a:srgbClr val="60C1C4"/>
              </a:solidFill>
            </a:endParaRPr>
          </a:p>
        </p:txBody>
      </p:sp>
      <p:sp>
        <p:nvSpPr>
          <p:cNvPr id="3" name="Content Placeholder 2">
            <a:extLst>
              <a:ext uri="{FF2B5EF4-FFF2-40B4-BE49-F238E27FC236}">
                <a16:creationId xmlns:a16="http://schemas.microsoft.com/office/drawing/2014/main" id="{91D9A95E-E2AC-914C-DF56-B9AC65CD09AF}"/>
              </a:ext>
            </a:extLst>
          </p:cNvPr>
          <p:cNvSpPr>
            <a:spLocks noGrp="1"/>
          </p:cNvSpPr>
          <p:nvPr>
            <p:ph idx="1"/>
          </p:nvPr>
        </p:nvSpPr>
        <p:spPr/>
        <p:txBody>
          <a:bodyPr>
            <a:normAutofit/>
          </a:bodyPr>
          <a:lstStyle/>
          <a:p>
            <a:pPr marL="0" indent="0">
              <a:buNone/>
            </a:pPr>
            <a:endParaRPr lang="en-US" dirty="0"/>
          </a:p>
          <a:p>
            <a:endParaRPr lang="en-US" dirty="0"/>
          </a:p>
          <a:p>
            <a:r>
              <a:rPr lang="en-US" dirty="0"/>
              <a:t>If you do have any questions that you think of then you can always email us at </a:t>
            </a:r>
            <a:r>
              <a:rPr lang="en-US" dirty="0" err="1">
                <a:solidFill>
                  <a:srgbClr val="F42997"/>
                </a:solidFill>
                <a:hlinkClick r:id="rId2">
                  <a:extLst>
                    <a:ext uri="{A12FA001-AC4F-418D-AE19-62706E023703}">
                      <ahyp:hlinkClr xmlns:ahyp="http://schemas.microsoft.com/office/drawing/2018/hyperlinkcolor" val="tx"/>
                    </a:ext>
                  </a:extLst>
                </a:hlinkClick>
              </a:rPr>
              <a:t>advice@raid.charity</a:t>
            </a:r>
            <a:r>
              <a:rPr lang="en-US" dirty="0">
                <a:solidFill>
                  <a:srgbClr val="F42997"/>
                </a:solidFill>
              </a:rPr>
              <a:t> </a:t>
            </a:r>
          </a:p>
          <a:p>
            <a:r>
              <a:rPr lang="en-US" dirty="0"/>
              <a:t>You can also look at the Shelter Page on the renter’s rights act for key legal information. </a:t>
            </a:r>
            <a:r>
              <a:rPr lang="en-US" dirty="0">
                <a:solidFill>
                  <a:srgbClr val="F42997"/>
                </a:solidFill>
                <a:hlinkClick r:id="rId3">
                  <a:extLst>
                    <a:ext uri="{A12FA001-AC4F-418D-AE19-62706E023703}">
                      <ahyp:hlinkClr xmlns:ahyp="http://schemas.microsoft.com/office/drawing/2018/hyperlinkcolor" val="tx"/>
                    </a:ext>
                  </a:extLst>
                </a:hlinkClick>
              </a:rPr>
              <a:t>https://england.shelter.org.uk/housing_advice/private_renting/renters_rights_act_changes_for_private_renters</a:t>
            </a:r>
            <a:endParaRPr lang="en-US" dirty="0">
              <a:solidFill>
                <a:srgbClr val="F42997"/>
              </a:solidFill>
            </a:endParaRPr>
          </a:p>
          <a:p>
            <a:endParaRPr lang="en-US" dirty="0"/>
          </a:p>
          <a:p>
            <a:endParaRPr lang="en-US" dirty="0"/>
          </a:p>
        </p:txBody>
      </p:sp>
      <p:pic>
        <p:nvPicPr>
          <p:cNvPr id="4" name="Picture 3">
            <a:extLst>
              <a:ext uri="{FF2B5EF4-FFF2-40B4-BE49-F238E27FC236}">
                <a16:creationId xmlns:a16="http://schemas.microsoft.com/office/drawing/2014/main" id="{52547E7E-E695-48D8-A33D-42463967741F}"/>
              </a:ext>
            </a:extLst>
          </p:cNvPr>
          <p:cNvPicPr>
            <a:picLocks noChangeAspect="1"/>
          </p:cNvPicPr>
          <p:nvPr/>
        </p:nvPicPr>
        <p:blipFill>
          <a:blip r:embed="rId4"/>
          <a:stretch>
            <a:fillRect/>
          </a:stretch>
        </p:blipFill>
        <p:spPr>
          <a:xfrm>
            <a:off x="8957310" y="0"/>
            <a:ext cx="2682472" cy="926672"/>
          </a:xfrm>
          <a:prstGeom prst="rect">
            <a:avLst/>
          </a:prstGeom>
        </p:spPr>
      </p:pic>
    </p:spTree>
    <p:extLst>
      <p:ext uri="{BB962C8B-B14F-4D97-AF65-F5344CB8AC3E}">
        <p14:creationId xmlns:p14="http://schemas.microsoft.com/office/powerpoint/2010/main" val="281021108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Custom 2">
      <a:dk1>
        <a:sysClr val="windowText" lastClr="000000"/>
      </a:dk1>
      <a:lt1>
        <a:sysClr val="window" lastClr="FFFFFF"/>
      </a:lt1>
      <a:dk2>
        <a:srgbClr val="424242"/>
      </a:dk2>
      <a:lt2>
        <a:srgbClr val="C8C8C8"/>
      </a:lt2>
      <a:accent1>
        <a:srgbClr val="030466"/>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cdb5016-a80d-4bf9-a365-cbbad0e3b10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2EB68FEA24CB43A867D94BB7898D73" ma:contentTypeVersion="18" ma:contentTypeDescription="Create a new document." ma:contentTypeScope="" ma:versionID="ef892e5686cafb56461a5909042bd054">
  <xsd:schema xmlns:xsd="http://www.w3.org/2001/XMLSchema" xmlns:xs="http://www.w3.org/2001/XMLSchema" xmlns:p="http://schemas.microsoft.com/office/2006/metadata/properties" xmlns:ns3="9cdb5016-a80d-4bf9-a365-cbbad0e3b103" xmlns:ns4="aa15b575-c682-4cce-935a-28a4a0415dac" targetNamespace="http://schemas.microsoft.com/office/2006/metadata/properties" ma:root="true" ma:fieldsID="e3b9092c508335517896b34d62c544d5" ns3:_="" ns4:_="">
    <xsd:import namespace="9cdb5016-a80d-4bf9-a365-cbbad0e3b103"/>
    <xsd:import namespace="aa15b575-c682-4cce-935a-28a4a0415d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_activity" minOccurs="0"/>
                <xsd:element ref="ns4:SharedWithUsers" minOccurs="0"/>
                <xsd:element ref="ns4:SharedWithDetails" minOccurs="0"/>
                <xsd:element ref="ns4:SharingHintHash" minOccurs="0"/>
                <xsd:element ref="ns3:MediaServiceObjectDetectorVersions" minOccurs="0"/>
                <xsd:element ref="ns3:MediaServiceSystemTag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db5016-a80d-4bf9-a365-cbbad0e3b1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a15b575-c682-4cce-935a-28a4a0415da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3AE396-D060-4E33-89DA-AD8C0AAF43BA}">
  <ds:schemaRefs>
    <ds:schemaRef ds:uri="http://schemas.microsoft.com/sharepoint/v3/contenttype/forms"/>
  </ds:schemaRefs>
</ds:datastoreItem>
</file>

<file path=customXml/itemProps2.xml><?xml version="1.0" encoding="utf-8"?>
<ds:datastoreItem xmlns:ds="http://schemas.openxmlformats.org/officeDocument/2006/customXml" ds:itemID="{3E0231A3-25F9-4A12-A7DA-C83D99A9600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aa15b575-c682-4cce-935a-28a4a0415dac"/>
    <ds:schemaRef ds:uri="9cdb5016-a80d-4bf9-a365-cbbad0e3b103"/>
    <ds:schemaRef ds:uri="http://www.w3.org/XML/1998/namespace"/>
    <ds:schemaRef ds:uri="http://purl.org/dc/dcmitype/"/>
  </ds:schemaRefs>
</ds:datastoreItem>
</file>

<file path=customXml/itemProps3.xml><?xml version="1.0" encoding="utf-8"?>
<ds:datastoreItem xmlns:ds="http://schemas.openxmlformats.org/officeDocument/2006/customXml" ds:itemID="{BA18438D-7503-4E2F-8E39-E4E807FA90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db5016-a80d-4bf9-a365-cbbad0e3b103"/>
    <ds:schemaRef ds:uri="aa15b575-c682-4cce-935a-28a4a0415d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TM04033927[[fn=Main Event]]</Template>
  <TotalTime>97</TotalTime>
  <Words>749</Words>
  <Application>Microsoft Office PowerPoint</Application>
  <PresentationFormat>Widescreen</PresentationFormat>
  <Paragraphs>43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Abadi</vt:lpstr>
      <vt:lpstr>Arial</vt:lpstr>
      <vt:lpstr>Impact</vt:lpstr>
      <vt:lpstr>Wingdings</vt:lpstr>
      <vt:lpstr>Main Event</vt:lpstr>
      <vt:lpstr>RAID’s guide to  thE Renter’s Rights Act 2025 </vt:lpstr>
      <vt:lpstr>KEY Points </vt:lpstr>
      <vt:lpstr>Key areas of change </vt:lpstr>
      <vt:lpstr>THE End of no-fault evictions </vt:lpstr>
      <vt:lpstr>Changes to rent increases </vt:lpstr>
      <vt:lpstr>Changes to tenancy lengths </vt:lpstr>
      <vt:lpstr>Changes to ending a tenancy </vt:lpstr>
      <vt:lpstr>Miscellaneous changes </vt:lpstr>
      <vt:lpstr>THANK you for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Renter’s Rights Act 2025</dc:title>
  <dc:creator>Devan Owen</dc:creator>
  <cp:lastModifiedBy>Christine Fleming</cp:lastModifiedBy>
  <cp:revision>6</cp:revision>
  <dcterms:created xsi:type="dcterms:W3CDTF">2026-07-13T14:59:24Z</dcterms:created>
  <dcterms:modified xsi:type="dcterms:W3CDTF">2026-09-04T09:25:55Z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0x010100792EB68FEA24CB43A867D94BB7898D73</vt:lpwstr>
  </property>
</Properties>
</file>